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776E4D1-9CB6-4F7C-9836-10661903F171}" type="datetimeFigureOut">
              <a:rPr lang="ar-IQ" smtClean="0"/>
              <a:t>02/04/1440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A7AD1BA-9AEB-4FF8-813B-ACDD6CA8A196}" type="slidenum">
              <a:rPr lang="ar-IQ" smtClean="0"/>
              <a:t>‹#›</a:t>
            </a:fld>
            <a:endParaRPr lang="ar-IQ"/>
          </a:p>
        </p:txBody>
      </p:sp>
    </p:spTree>
    <p:extLst>
      <p:ext uri="{BB962C8B-B14F-4D97-AF65-F5344CB8AC3E}">
        <p14:creationId xmlns:p14="http://schemas.microsoft.com/office/powerpoint/2010/main" val="128131137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C63F91F-D507-4E3E-9AE8-3EB8B31C0469}"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C19DAC9-8066-4211-BD4D-490568B5F037}" type="slidenum">
              <a:rPr lang="ar-IQ" smtClean="0"/>
              <a:t>‹#›</a:t>
            </a:fld>
            <a:endParaRPr lang="ar-IQ"/>
          </a:p>
        </p:txBody>
      </p:sp>
    </p:spTree>
    <p:extLst>
      <p:ext uri="{BB962C8B-B14F-4D97-AF65-F5344CB8AC3E}">
        <p14:creationId xmlns:p14="http://schemas.microsoft.com/office/powerpoint/2010/main" val="2746159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C63F91F-D507-4E3E-9AE8-3EB8B31C0469}"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C19DAC9-8066-4211-BD4D-490568B5F037}" type="slidenum">
              <a:rPr lang="ar-IQ" smtClean="0"/>
              <a:t>‹#›</a:t>
            </a:fld>
            <a:endParaRPr lang="ar-IQ"/>
          </a:p>
        </p:txBody>
      </p:sp>
    </p:spTree>
    <p:extLst>
      <p:ext uri="{BB962C8B-B14F-4D97-AF65-F5344CB8AC3E}">
        <p14:creationId xmlns:p14="http://schemas.microsoft.com/office/powerpoint/2010/main" val="1619529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C63F91F-D507-4E3E-9AE8-3EB8B31C0469}"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C19DAC9-8066-4211-BD4D-490568B5F037}" type="slidenum">
              <a:rPr lang="ar-IQ" smtClean="0"/>
              <a:t>‹#›</a:t>
            </a:fld>
            <a:endParaRPr lang="ar-IQ"/>
          </a:p>
        </p:txBody>
      </p:sp>
    </p:spTree>
    <p:extLst>
      <p:ext uri="{BB962C8B-B14F-4D97-AF65-F5344CB8AC3E}">
        <p14:creationId xmlns:p14="http://schemas.microsoft.com/office/powerpoint/2010/main" val="2832701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C63F91F-D507-4E3E-9AE8-3EB8B31C0469}"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C19DAC9-8066-4211-BD4D-490568B5F037}" type="slidenum">
              <a:rPr lang="ar-IQ" smtClean="0"/>
              <a:t>‹#›</a:t>
            </a:fld>
            <a:endParaRPr lang="ar-IQ"/>
          </a:p>
        </p:txBody>
      </p:sp>
    </p:spTree>
    <p:extLst>
      <p:ext uri="{BB962C8B-B14F-4D97-AF65-F5344CB8AC3E}">
        <p14:creationId xmlns:p14="http://schemas.microsoft.com/office/powerpoint/2010/main" val="286817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C63F91F-D507-4E3E-9AE8-3EB8B31C0469}"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C19DAC9-8066-4211-BD4D-490568B5F037}" type="slidenum">
              <a:rPr lang="ar-IQ" smtClean="0"/>
              <a:t>‹#›</a:t>
            </a:fld>
            <a:endParaRPr lang="ar-IQ"/>
          </a:p>
        </p:txBody>
      </p:sp>
    </p:spTree>
    <p:extLst>
      <p:ext uri="{BB962C8B-B14F-4D97-AF65-F5344CB8AC3E}">
        <p14:creationId xmlns:p14="http://schemas.microsoft.com/office/powerpoint/2010/main" val="896828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C63F91F-D507-4E3E-9AE8-3EB8B31C0469}"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C19DAC9-8066-4211-BD4D-490568B5F037}" type="slidenum">
              <a:rPr lang="ar-IQ" smtClean="0"/>
              <a:t>‹#›</a:t>
            </a:fld>
            <a:endParaRPr lang="ar-IQ"/>
          </a:p>
        </p:txBody>
      </p:sp>
    </p:spTree>
    <p:extLst>
      <p:ext uri="{BB962C8B-B14F-4D97-AF65-F5344CB8AC3E}">
        <p14:creationId xmlns:p14="http://schemas.microsoft.com/office/powerpoint/2010/main" val="2948466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C63F91F-D507-4E3E-9AE8-3EB8B31C0469}" type="datetimeFigureOut">
              <a:rPr lang="ar-IQ" smtClean="0"/>
              <a:t>02/04/1440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C19DAC9-8066-4211-BD4D-490568B5F037}" type="slidenum">
              <a:rPr lang="ar-IQ" smtClean="0"/>
              <a:t>‹#›</a:t>
            </a:fld>
            <a:endParaRPr lang="ar-IQ"/>
          </a:p>
        </p:txBody>
      </p:sp>
    </p:spTree>
    <p:extLst>
      <p:ext uri="{BB962C8B-B14F-4D97-AF65-F5344CB8AC3E}">
        <p14:creationId xmlns:p14="http://schemas.microsoft.com/office/powerpoint/2010/main" val="1792037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C63F91F-D507-4E3E-9AE8-3EB8B31C0469}" type="datetimeFigureOut">
              <a:rPr lang="ar-IQ" smtClean="0"/>
              <a:t>02/04/1440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C19DAC9-8066-4211-BD4D-490568B5F037}" type="slidenum">
              <a:rPr lang="ar-IQ" smtClean="0"/>
              <a:t>‹#›</a:t>
            </a:fld>
            <a:endParaRPr lang="ar-IQ"/>
          </a:p>
        </p:txBody>
      </p:sp>
    </p:spTree>
    <p:extLst>
      <p:ext uri="{BB962C8B-B14F-4D97-AF65-F5344CB8AC3E}">
        <p14:creationId xmlns:p14="http://schemas.microsoft.com/office/powerpoint/2010/main" val="2796697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C63F91F-D507-4E3E-9AE8-3EB8B31C0469}" type="datetimeFigureOut">
              <a:rPr lang="ar-IQ" smtClean="0"/>
              <a:t>02/04/1440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C19DAC9-8066-4211-BD4D-490568B5F037}" type="slidenum">
              <a:rPr lang="ar-IQ" smtClean="0"/>
              <a:t>‹#›</a:t>
            </a:fld>
            <a:endParaRPr lang="ar-IQ"/>
          </a:p>
        </p:txBody>
      </p:sp>
    </p:spTree>
    <p:extLst>
      <p:ext uri="{BB962C8B-B14F-4D97-AF65-F5344CB8AC3E}">
        <p14:creationId xmlns:p14="http://schemas.microsoft.com/office/powerpoint/2010/main" val="2077818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C63F91F-D507-4E3E-9AE8-3EB8B31C0469}"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C19DAC9-8066-4211-BD4D-490568B5F037}" type="slidenum">
              <a:rPr lang="ar-IQ" smtClean="0"/>
              <a:t>‹#›</a:t>
            </a:fld>
            <a:endParaRPr lang="ar-IQ"/>
          </a:p>
        </p:txBody>
      </p:sp>
    </p:spTree>
    <p:extLst>
      <p:ext uri="{BB962C8B-B14F-4D97-AF65-F5344CB8AC3E}">
        <p14:creationId xmlns:p14="http://schemas.microsoft.com/office/powerpoint/2010/main" val="1139054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C63F91F-D507-4E3E-9AE8-3EB8B31C0469}"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C19DAC9-8066-4211-BD4D-490568B5F037}" type="slidenum">
              <a:rPr lang="ar-IQ" smtClean="0"/>
              <a:t>‹#›</a:t>
            </a:fld>
            <a:endParaRPr lang="ar-IQ"/>
          </a:p>
        </p:txBody>
      </p:sp>
    </p:spTree>
    <p:extLst>
      <p:ext uri="{BB962C8B-B14F-4D97-AF65-F5344CB8AC3E}">
        <p14:creationId xmlns:p14="http://schemas.microsoft.com/office/powerpoint/2010/main" val="4130496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C63F91F-D507-4E3E-9AE8-3EB8B31C0469}" type="datetimeFigureOut">
              <a:rPr lang="ar-IQ" smtClean="0"/>
              <a:t>02/04/1440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C19DAC9-8066-4211-BD4D-490568B5F037}" type="slidenum">
              <a:rPr lang="ar-IQ" smtClean="0"/>
              <a:t>‹#›</a:t>
            </a:fld>
            <a:endParaRPr lang="ar-IQ"/>
          </a:p>
        </p:txBody>
      </p:sp>
    </p:spTree>
    <p:extLst>
      <p:ext uri="{BB962C8B-B14F-4D97-AF65-F5344CB8AC3E}">
        <p14:creationId xmlns:p14="http://schemas.microsoft.com/office/powerpoint/2010/main" val="3789908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مربع نص 3"/>
          <p:cNvSpPr txBox="1"/>
          <p:nvPr/>
        </p:nvSpPr>
        <p:spPr>
          <a:xfrm>
            <a:off x="-9713" y="0"/>
            <a:ext cx="9144000" cy="584775"/>
          </a:xfrm>
          <a:prstGeom prst="rect">
            <a:avLst/>
          </a:prstGeom>
          <a:noFill/>
        </p:spPr>
        <p:txBody>
          <a:bodyPr wrap="square" rtlCol="1">
            <a:spAutoFit/>
          </a:bodyPr>
          <a:lstStyle/>
          <a:p>
            <a:r>
              <a:rPr lang="ar-IQ" sz="3200" b="1" dirty="0">
                <a:solidFill>
                  <a:srgbClr val="FF0000"/>
                </a:solidFill>
              </a:rPr>
              <a:t>جهاز طاولة القفز</a:t>
            </a:r>
            <a:endParaRPr lang="en-US" sz="3200" dirty="0">
              <a:solidFill>
                <a:srgbClr val="FF0000"/>
              </a:solidFill>
            </a:endParaRPr>
          </a:p>
        </p:txBody>
      </p:sp>
      <p:pic>
        <p:nvPicPr>
          <p:cNvPr id="5" name="صورة 4" descr="Scan20160"/>
          <p:cNvPicPr/>
          <p:nvPr/>
        </p:nvPicPr>
        <p:blipFill>
          <a:blip r:embed="rId2"/>
          <a:srcRect/>
          <a:stretch>
            <a:fillRect/>
          </a:stretch>
        </p:blipFill>
        <p:spPr bwMode="auto">
          <a:xfrm>
            <a:off x="179512" y="116632"/>
            <a:ext cx="2689076" cy="2304256"/>
          </a:xfrm>
          <a:prstGeom prst="rect">
            <a:avLst/>
          </a:prstGeom>
          <a:noFill/>
          <a:ln w="9525">
            <a:noFill/>
            <a:miter lim="800000"/>
            <a:headEnd/>
            <a:tailEnd/>
          </a:ln>
        </p:spPr>
      </p:pic>
      <p:sp>
        <p:nvSpPr>
          <p:cNvPr id="6" name="مربع نص 5"/>
          <p:cNvSpPr txBox="1"/>
          <p:nvPr/>
        </p:nvSpPr>
        <p:spPr>
          <a:xfrm>
            <a:off x="179512" y="2420888"/>
            <a:ext cx="8954775" cy="4062651"/>
          </a:xfrm>
          <a:prstGeom prst="rect">
            <a:avLst/>
          </a:prstGeom>
          <a:noFill/>
        </p:spPr>
        <p:txBody>
          <a:bodyPr wrap="square" rtlCol="1">
            <a:spAutoFit/>
          </a:bodyPr>
          <a:lstStyle/>
          <a:p>
            <a:r>
              <a:rPr lang="ar-IQ" sz="2400" dirty="0"/>
              <a:t>الاستخدام : يستخدم في بطولات الجمباز الفني رجال </a:t>
            </a:r>
            <a:r>
              <a:rPr lang="ar-IQ" sz="2400" dirty="0" err="1"/>
              <a:t>وانسات</a:t>
            </a:r>
            <a:r>
              <a:rPr lang="ar-IQ" sz="2400" dirty="0"/>
              <a:t> .</a:t>
            </a:r>
            <a:endParaRPr lang="en-US" sz="2400" dirty="0"/>
          </a:p>
          <a:p>
            <a:r>
              <a:rPr lang="ar-IQ" sz="2400" b="1" dirty="0">
                <a:solidFill>
                  <a:srgbClr val="FF0000"/>
                </a:solidFill>
              </a:rPr>
              <a:t>اولا- مواصفات جهاز حصان القفز</a:t>
            </a:r>
            <a:endParaRPr lang="en-US" sz="2400" dirty="0">
              <a:solidFill>
                <a:srgbClr val="FF0000"/>
              </a:solidFill>
            </a:endParaRPr>
          </a:p>
          <a:p>
            <a:r>
              <a:rPr lang="ar-IQ" sz="2400" b="1" dirty="0">
                <a:solidFill>
                  <a:srgbClr val="FF0000"/>
                </a:solidFill>
              </a:rPr>
              <a:t>أ ـ الشكل </a:t>
            </a:r>
            <a:endParaRPr lang="en-US" sz="2400" dirty="0">
              <a:solidFill>
                <a:srgbClr val="FF0000"/>
              </a:solidFill>
            </a:endParaRPr>
          </a:p>
          <a:p>
            <a:pPr lvl="0"/>
            <a:r>
              <a:rPr lang="ar-IQ" sz="2400" b="1" dirty="0">
                <a:solidFill>
                  <a:srgbClr val="FF0000"/>
                </a:solidFill>
              </a:rPr>
              <a:t>الجسم </a:t>
            </a:r>
            <a:endParaRPr lang="en-US" sz="2400" dirty="0" smtClean="0">
              <a:solidFill>
                <a:srgbClr val="FF0000"/>
              </a:solidFill>
              <a:effectLst/>
            </a:endParaRPr>
          </a:p>
          <a:p>
            <a:pPr lvl="0"/>
            <a:r>
              <a:rPr lang="ar-IQ" sz="2400" dirty="0"/>
              <a:t>يتكون جسم حصان القفز من الصلب مرتبط به سطح علوي مكون من جزء او جزئيين ، الجزء العلوي مقوس من الجانب بحيث يكون التقوس من أعلى لأسفل وللداخل . </a:t>
            </a:r>
            <a:endParaRPr lang="en-US" sz="2400" dirty="0" smtClean="0">
              <a:effectLst/>
            </a:endParaRPr>
          </a:p>
          <a:p>
            <a:pPr lvl="0"/>
            <a:r>
              <a:rPr lang="ar-IQ" sz="2400" dirty="0"/>
              <a:t> الجزء الطولي الجانبي أفقي بدون أي فوارق . </a:t>
            </a:r>
            <a:endParaRPr lang="en-US" sz="2400" dirty="0" smtClean="0">
              <a:effectLst/>
            </a:endParaRPr>
          </a:p>
          <a:p>
            <a:pPr lvl="0"/>
            <a:r>
              <a:rPr lang="ar-IQ" sz="2400" dirty="0"/>
              <a:t> جميع الأركان والأحرف مستديرة .</a:t>
            </a:r>
            <a:endParaRPr lang="en-US" sz="2400" dirty="0" smtClean="0">
              <a:effectLst/>
            </a:endParaRPr>
          </a:p>
          <a:p>
            <a:pPr lvl="0"/>
            <a:r>
              <a:rPr lang="ar-IQ" sz="2400" b="1" dirty="0"/>
              <a:t>القاعدة : </a:t>
            </a:r>
            <a:r>
              <a:rPr lang="ar-IQ" sz="2400" dirty="0"/>
              <a:t>وهي بها أعمدة تحمل الجسم ومصممة بحيث تحقق الثبات والاتزان الكامل للجهاز وكذلك طبقا لقواعد الأمن والسلامة للاعبين .</a:t>
            </a:r>
            <a:endParaRPr lang="en-US" sz="2400" dirty="0" smtClean="0">
              <a:effectLst/>
            </a:endParaRPr>
          </a:p>
          <a:p>
            <a:endParaRPr lang="ar-IQ" dirty="0"/>
          </a:p>
        </p:txBody>
      </p:sp>
    </p:spTree>
    <p:extLst>
      <p:ext uri="{BB962C8B-B14F-4D97-AF65-F5344CB8AC3E}">
        <p14:creationId xmlns:p14="http://schemas.microsoft.com/office/powerpoint/2010/main" val="3868222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4" name="مربع نص 3"/>
          <p:cNvSpPr txBox="1"/>
          <p:nvPr/>
        </p:nvSpPr>
        <p:spPr>
          <a:xfrm>
            <a:off x="0" y="0"/>
            <a:ext cx="8964488" cy="6463308"/>
          </a:xfrm>
          <a:prstGeom prst="rect">
            <a:avLst/>
          </a:prstGeom>
          <a:noFill/>
        </p:spPr>
        <p:txBody>
          <a:bodyPr wrap="square" rtlCol="1">
            <a:spAutoFit/>
          </a:bodyPr>
          <a:lstStyle/>
          <a:p>
            <a:pPr lvl="0"/>
            <a:r>
              <a:rPr lang="ar-IQ" sz="4400" dirty="0">
                <a:solidFill>
                  <a:srgbClr val="FF0000"/>
                </a:solidFill>
              </a:rPr>
              <a:t>الارتكاز </a:t>
            </a:r>
            <a:r>
              <a:rPr lang="ar-IQ" sz="4400" dirty="0"/>
              <a:t>. توضع اليدان قبل نهاية الجهاز بقليل وهما ممدودتان ، ثم يدفع اللاعب الجهاز بقوة عندما يصل الحزام </a:t>
            </a:r>
            <a:r>
              <a:rPr lang="ar-IQ" sz="4400" dirty="0" err="1" smtClean="0"/>
              <a:t>ألكتف</a:t>
            </a:r>
            <a:r>
              <a:rPr lang="ar-IQ" sz="4400" dirty="0" smtClean="0"/>
              <a:t> </a:t>
            </a:r>
            <a:r>
              <a:rPr lang="ar-IQ" sz="4400" dirty="0"/>
              <a:t>المستوى العمودي فوق اليدين ، تفتح الرجلان وترفع الذراعان مائلتين عاليا للوصول إلى مرحلة الطيران الثاني .</a:t>
            </a:r>
            <a:endParaRPr lang="en-US" sz="4400" dirty="0" smtClean="0">
              <a:effectLst/>
            </a:endParaRPr>
          </a:p>
          <a:p>
            <a:pPr lvl="0"/>
            <a:r>
              <a:rPr lang="ar-IQ" sz="4400" b="1" dirty="0">
                <a:solidFill>
                  <a:srgbClr val="FF0000"/>
                </a:solidFill>
              </a:rPr>
              <a:t>القسم النهائي : </a:t>
            </a:r>
            <a:r>
              <a:rPr lang="ar-IQ" sz="4400" dirty="0"/>
              <a:t>يضم اللاعب الرجلين ويمد الجذع ويهبط على المشطين مع ثني الركبتين نصفا ووضع الذراعين جانبا ثم مد الركبتين وخفض الذراعين أسفل للوقوف مقاطعا خلفا .</a:t>
            </a:r>
            <a:endParaRPr lang="en-US" sz="4400" dirty="0" smtClean="0">
              <a:effectLst/>
            </a:endParaRPr>
          </a:p>
          <a:p>
            <a:endParaRPr lang="ar-IQ" dirty="0"/>
          </a:p>
        </p:txBody>
      </p:sp>
    </p:spTree>
    <p:extLst>
      <p:ext uri="{BB962C8B-B14F-4D97-AF65-F5344CB8AC3E}">
        <p14:creationId xmlns:p14="http://schemas.microsoft.com/office/powerpoint/2010/main" val="3660530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7" name="مربع نص 6"/>
          <p:cNvSpPr txBox="1"/>
          <p:nvPr/>
        </p:nvSpPr>
        <p:spPr>
          <a:xfrm>
            <a:off x="107504" y="116632"/>
            <a:ext cx="8856984" cy="861774"/>
          </a:xfrm>
          <a:prstGeom prst="rect">
            <a:avLst/>
          </a:prstGeom>
          <a:noFill/>
        </p:spPr>
        <p:txBody>
          <a:bodyPr wrap="square" rtlCol="1">
            <a:spAutoFit/>
          </a:bodyPr>
          <a:lstStyle/>
          <a:p>
            <a:r>
              <a:rPr lang="ar-IQ" b="1" dirty="0"/>
              <a:t>ا</a:t>
            </a:r>
            <a:r>
              <a:rPr lang="ar-IQ" sz="3200" b="1" dirty="0">
                <a:solidFill>
                  <a:srgbClr val="FF0000"/>
                </a:solidFill>
              </a:rPr>
              <a:t>لقفزة المتكورة ضماً</a:t>
            </a:r>
            <a:endParaRPr lang="en-US" dirty="0">
              <a:solidFill>
                <a:srgbClr val="FF0000"/>
              </a:solidFill>
            </a:endParaRPr>
          </a:p>
          <a:p>
            <a:endParaRPr lang="ar-IQ" dirty="0"/>
          </a:p>
        </p:txBody>
      </p:sp>
      <p:pic>
        <p:nvPicPr>
          <p:cNvPr id="8" name="صورة 7" descr="Scan20072"/>
          <p:cNvPicPr/>
          <p:nvPr/>
        </p:nvPicPr>
        <p:blipFill>
          <a:blip r:embed="rId2"/>
          <a:srcRect/>
          <a:stretch>
            <a:fillRect/>
          </a:stretch>
        </p:blipFill>
        <p:spPr bwMode="auto">
          <a:xfrm>
            <a:off x="899592" y="116632"/>
            <a:ext cx="4824536" cy="2304256"/>
          </a:xfrm>
          <a:prstGeom prst="rect">
            <a:avLst/>
          </a:prstGeom>
          <a:noFill/>
          <a:ln w="9525">
            <a:noFill/>
            <a:miter lim="800000"/>
            <a:headEnd/>
            <a:tailEnd/>
          </a:ln>
        </p:spPr>
      </p:pic>
      <p:sp>
        <p:nvSpPr>
          <p:cNvPr id="12" name="مربع نص 11"/>
          <p:cNvSpPr txBox="1"/>
          <p:nvPr/>
        </p:nvSpPr>
        <p:spPr>
          <a:xfrm>
            <a:off x="107504" y="2636912"/>
            <a:ext cx="8856984" cy="4401205"/>
          </a:xfrm>
          <a:prstGeom prst="rect">
            <a:avLst/>
          </a:prstGeom>
          <a:noFill/>
        </p:spPr>
        <p:txBody>
          <a:bodyPr wrap="square" rtlCol="1">
            <a:spAutoFit/>
          </a:bodyPr>
          <a:lstStyle/>
          <a:p>
            <a:r>
              <a:rPr lang="ar-IQ" sz="4000" b="1" dirty="0">
                <a:solidFill>
                  <a:srgbClr val="FF0000"/>
                </a:solidFill>
              </a:rPr>
              <a:t>اولا-  النواحي الفنية </a:t>
            </a:r>
            <a:endParaRPr lang="en-US" sz="4000" dirty="0">
              <a:solidFill>
                <a:srgbClr val="FF0000"/>
              </a:solidFill>
            </a:endParaRPr>
          </a:p>
          <a:p>
            <a:r>
              <a:rPr lang="ar-IQ" sz="4000" dirty="0"/>
              <a:t>     أن النواحي الفنية لهذه القفزة تشابه القفز فتحا ( الاقتراب ، الطيران الأول ، استناد اليدين ) ، ألا أن الاختلاف الوحيد هو بعد الارتكاز تثني الركبتين بسرعة للتكور وتمد مفاصل الركبتين والفخذين في مرحلة الطيران الثاني استعداد للهبوط لوضع الوقوف المقاطع خلفا كما في الشكل (3) .</a:t>
            </a:r>
            <a:endParaRPr lang="en-US" sz="4000" dirty="0"/>
          </a:p>
        </p:txBody>
      </p:sp>
    </p:spTree>
    <p:extLst>
      <p:ext uri="{BB962C8B-B14F-4D97-AF65-F5344CB8AC3E}">
        <p14:creationId xmlns:p14="http://schemas.microsoft.com/office/powerpoint/2010/main" val="1356627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5" name="مربع نص 4"/>
          <p:cNvSpPr txBox="1"/>
          <p:nvPr/>
        </p:nvSpPr>
        <p:spPr>
          <a:xfrm>
            <a:off x="6084168" y="116632"/>
            <a:ext cx="2952328" cy="861774"/>
          </a:xfrm>
          <a:prstGeom prst="rect">
            <a:avLst/>
          </a:prstGeom>
          <a:noFill/>
        </p:spPr>
        <p:txBody>
          <a:bodyPr wrap="square" rtlCol="1">
            <a:spAutoFit/>
          </a:bodyPr>
          <a:lstStyle/>
          <a:p>
            <a:r>
              <a:rPr lang="ar-IQ" sz="3200" b="1" dirty="0">
                <a:solidFill>
                  <a:srgbClr val="FF0000"/>
                </a:solidFill>
              </a:rPr>
              <a:t>قفزة اليدين الأمامية</a:t>
            </a:r>
            <a:endParaRPr lang="en-US" sz="3200" dirty="0">
              <a:solidFill>
                <a:srgbClr val="FF0000"/>
              </a:solidFill>
            </a:endParaRPr>
          </a:p>
          <a:p>
            <a:endParaRPr lang="ar-IQ" dirty="0"/>
          </a:p>
        </p:txBody>
      </p:sp>
      <p:pic>
        <p:nvPicPr>
          <p:cNvPr id="6" name="صورة 5" descr="Scan20075"/>
          <p:cNvPicPr/>
          <p:nvPr/>
        </p:nvPicPr>
        <p:blipFill>
          <a:blip r:embed="rId2"/>
          <a:srcRect/>
          <a:stretch>
            <a:fillRect/>
          </a:stretch>
        </p:blipFill>
        <p:spPr bwMode="auto">
          <a:xfrm>
            <a:off x="462905" y="116632"/>
            <a:ext cx="5189215" cy="2359893"/>
          </a:xfrm>
          <a:prstGeom prst="rect">
            <a:avLst/>
          </a:prstGeom>
          <a:noFill/>
          <a:ln w="9525">
            <a:noFill/>
            <a:miter lim="800000"/>
            <a:headEnd/>
            <a:tailEnd/>
          </a:ln>
        </p:spPr>
      </p:pic>
      <p:sp>
        <p:nvSpPr>
          <p:cNvPr id="7" name="مربع نص 6"/>
          <p:cNvSpPr txBox="1"/>
          <p:nvPr/>
        </p:nvSpPr>
        <p:spPr>
          <a:xfrm>
            <a:off x="107504" y="2476525"/>
            <a:ext cx="8928992" cy="4247317"/>
          </a:xfrm>
          <a:prstGeom prst="rect">
            <a:avLst/>
          </a:prstGeom>
          <a:noFill/>
        </p:spPr>
        <p:txBody>
          <a:bodyPr wrap="square" rtlCol="1">
            <a:spAutoFit/>
          </a:bodyPr>
          <a:lstStyle/>
          <a:p>
            <a:r>
              <a:rPr lang="ar-IQ" sz="3600" b="1" dirty="0" smtClean="0">
                <a:solidFill>
                  <a:srgbClr val="FF0000"/>
                </a:solidFill>
              </a:rPr>
              <a:t>قفزة </a:t>
            </a:r>
            <a:r>
              <a:rPr lang="ar-IQ" sz="3600" b="1" dirty="0">
                <a:solidFill>
                  <a:srgbClr val="FF0000"/>
                </a:solidFill>
              </a:rPr>
              <a:t>اليدين الأمامية : </a:t>
            </a:r>
            <a:r>
              <a:rPr lang="ar-IQ" sz="3600" dirty="0">
                <a:solidFill>
                  <a:srgbClr val="00B0F0"/>
                </a:solidFill>
              </a:rPr>
              <a:t>وهي من القفزات التي يقطع فيها الجسم باستقامته دائرة كاملة حول محوره العرضي بشكل مستقيم من الاقتراب حتى الهبوط . ولأداء هذه الحركة بنجاح لا بد من توفر الشروط الآتية : </a:t>
            </a:r>
            <a:endParaRPr lang="en-US" sz="3600" dirty="0">
              <a:solidFill>
                <a:srgbClr val="00B0F0"/>
              </a:solidFill>
            </a:endParaRPr>
          </a:p>
          <a:p>
            <a:pPr lvl="0"/>
            <a:r>
              <a:rPr lang="ar-IQ" sz="3600" dirty="0">
                <a:solidFill>
                  <a:srgbClr val="00B0F0"/>
                </a:solidFill>
              </a:rPr>
              <a:t>اقتراب سريع يتناسب مع أمكانية اللاعب ونوع القفزة .</a:t>
            </a:r>
            <a:endParaRPr lang="en-US" sz="3600" dirty="0" smtClean="0">
              <a:solidFill>
                <a:srgbClr val="00B0F0"/>
              </a:solidFill>
              <a:effectLst/>
            </a:endParaRPr>
          </a:p>
          <a:p>
            <a:pPr lvl="0"/>
            <a:r>
              <a:rPr lang="ar-IQ" sz="3600" dirty="0">
                <a:solidFill>
                  <a:srgbClr val="00B0F0"/>
                </a:solidFill>
              </a:rPr>
              <a:t>ارتقاء جيد من القفاز للحصول على طيران أول عال .</a:t>
            </a:r>
            <a:endParaRPr lang="en-US" sz="3600" dirty="0" smtClean="0">
              <a:solidFill>
                <a:srgbClr val="00B0F0"/>
              </a:solidFill>
              <a:effectLst/>
            </a:endParaRPr>
          </a:p>
          <a:p>
            <a:pPr lvl="0"/>
            <a:r>
              <a:rPr lang="ar-IQ" sz="3600" dirty="0">
                <a:solidFill>
                  <a:srgbClr val="00B0F0"/>
                </a:solidFill>
              </a:rPr>
              <a:t>إتقان قفزة اليدين على الأرض </a:t>
            </a:r>
            <a:r>
              <a:rPr lang="ar-IQ" dirty="0"/>
              <a:t>.</a:t>
            </a:r>
            <a:endParaRPr lang="en-US" dirty="0" smtClean="0">
              <a:effectLst/>
            </a:endParaRPr>
          </a:p>
          <a:p>
            <a:endParaRPr lang="ar-IQ" dirty="0"/>
          </a:p>
        </p:txBody>
      </p:sp>
    </p:spTree>
    <p:extLst>
      <p:ext uri="{BB962C8B-B14F-4D97-AF65-F5344CB8AC3E}">
        <p14:creationId xmlns:p14="http://schemas.microsoft.com/office/powerpoint/2010/main" val="2344316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مربع نص 3"/>
          <p:cNvSpPr txBox="1"/>
          <p:nvPr/>
        </p:nvSpPr>
        <p:spPr>
          <a:xfrm>
            <a:off x="251520" y="116632"/>
            <a:ext cx="8712968" cy="6278642"/>
          </a:xfrm>
          <a:prstGeom prst="rect">
            <a:avLst/>
          </a:prstGeom>
          <a:noFill/>
        </p:spPr>
        <p:txBody>
          <a:bodyPr wrap="square" rtlCol="1">
            <a:spAutoFit/>
          </a:bodyPr>
          <a:lstStyle/>
          <a:p>
            <a:r>
              <a:rPr lang="ar-IQ" sz="2400" b="1" dirty="0">
                <a:solidFill>
                  <a:srgbClr val="FF0000"/>
                </a:solidFill>
              </a:rPr>
              <a:t>اولا-  النواحي الفنية </a:t>
            </a:r>
            <a:r>
              <a:rPr lang="ar-IQ" sz="2400" b="1" dirty="0" smtClean="0">
                <a:solidFill>
                  <a:srgbClr val="FF0000"/>
                </a:solidFill>
              </a:rPr>
              <a:t> لقفزة اليدين الامامية</a:t>
            </a:r>
            <a:endParaRPr lang="en-US" sz="2400" dirty="0">
              <a:solidFill>
                <a:srgbClr val="FF0000"/>
              </a:solidFill>
            </a:endParaRPr>
          </a:p>
          <a:p>
            <a:pPr lvl="0"/>
            <a:r>
              <a:rPr lang="ar-IQ" sz="2400" b="1" dirty="0">
                <a:solidFill>
                  <a:srgbClr val="FF0000"/>
                </a:solidFill>
              </a:rPr>
              <a:t>القسم التحضيري : </a:t>
            </a:r>
            <a:r>
              <a:rPr lang="ar-IQ" sz="2400" dirty="0"/>
              <a:t>وفيه تكون الخطوات التقريبية للاعب سريعة جدا ثم يرتقي اللاعب من القفاز ارتقاء قويا للحصول على طيران عال ، وفيه يقود الكعبان الرجلين الممتدتين أثناء رفعهما للخلف ولأعلى ، وتشير اليدان للأمام نحو نقطة الارتكاز عند نهاية الحصان، كما يصبح الجسم ممدودا في وضع الوقوف على اليدين تقريبا لحظة وضع اليدين على الحصان ، لاحظ الشكل (4)  .</a:t>
            </a:r>
            <a:endParaRPr lang="en-US" sz="2400" dirty="0" smtClean="0">
              <a:effectLst/>
            </a:endParaRPr>
          </a:p>
          <a:p>
            <a:pPr lvl="0"/>
            <a:r>
              <a:rPr lang="ar-IQ" sz="2400" b="1" dirty="0">
                <a:solidFill>
                  <a:srgbClr val="FF0000"/>
                </a:solidFill>
              </a:rPr>
              <a:t>القسم الرئيسي : </a:t>
            </a:r>
            <a:r>
              <a:rPr lang="ar-IQ" sz="2400" dirty="0"/>
              <a:t>وفيه تصل اليدان إلى نقطة الارتكاز ، ثم يضغط اللاعب قليلا على الجهاز بسرعة حتى تكون فترة الارتكاز قصيرة ـ ثم يدفع اللاعب الحصان بقوة بعد تخطي القدمين المستوى الراسي بقليل ليحصل الجسم المندفع إلى الأمام على الدفع اللازم إلى أعلى لمرحلة الطيران الثانية مع ملاحظة بقاء الرأس بين الذراعين لاحظ الشكل(4) .</a:t>
            </a:r>
            <a:endParaRPr lang="en-US" sz="2400" dirty="0" smtClean="0">
              <a:effectLst/>
            </a:endParaRPr>
          </a:p>
          <a:p>
            <a:pPr lvl="0"/>
            <a:r>
              <a:rPr lang="ar-IQ" sz="2400" b="1" dirty="0">
                <a:solidFill>
                  <a:srgbClr val="FF0000"/>
                </a:solidFill>
              </a:rPr>
              <a:t>القسم النهائي :  </a:t>
            </a:r>
            <a:r>
              <a:rPr lang="ar-IQ" sz="2400" dirty="0"/>
              <a:t>وفيه تتجه الرجلان إلى الأرض ، ويرتفع إلى الأعلى حتى يصل اللاعب إلى وضع الوقوف مع تحريك الذراعين أماما أسفل وعند الهبوط يثني اللاعب الركبتين ثم يمدهما لأخذ وضع الوقوف المقاطع خلفا . </a:t>
            </a:r>
            <a:endParaRPr lang="en-US" sz="2400" dirty="0" smtClean="0">
              <a:effectLst/>
            </a:endParaRPr>
          </a:p>
          <a:p>
            <a:r>
              <a:rPr lang="ar-IQ" sz="2400" dirty="0"/>
              <a:t>يقف المسند أمام الحصان ( جهة الهبوط ) بالجنب مواجه ، وتنحصر مهمته في وضع يده البعيدة أمام صدر اللاعب ويده القريبة خلف ظهره ، حتى يحد من قوة اندفاعه أماما أو سقوطه خلفا </a:t>
            </a:r>
            <a:r>
              <a:rPr lang="ar-IQ" dirty="0"/>
              <a:t>. </a:t>
            </a:r>
            <a:endParaRPr lang="en-US" dirty="0"/>
          </a:p>
          <a:p>
            <a:endParaRPr lang="ar-IQ" dirty="0"/>
          </a:p>
        </p:txBody>
      </p:sp>
    </p:spTree>
    <p:extLst>
      <p:ext uri="{BB962C8B-B14F-4D97-AF65-F5344CB8AC3E}">
        <p14:creationId xmlns:p14="http://schemas.microsoft.com/office/powerpoint/2010/main" val="2730675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5" name="مربع نص 4"/>
          <p:cNvSpPr txBox="1"/>
          <p:nvPr/>
        </p:nvSpPr>
        <p:spPr>
          <a:xfrm>
            <a:off x="0" y="0"/>
            <a:ext cx="9144000" cy="6463308"/>
          </a:xfrm>
          <a:prstGeom prst="rect">
            <a:avLst/>
          </a:prstGeom>
          <a:noFill/>
        </p:spPr>
        <p:txBody>
          <a:bodyPr wrap="square" rtlCol="1">
            <a:spAutoFit/>
          </a:bodyPr>
          <a:lstStyle/>
          <a:p>
            <a:r>
              <a:rPr lang="ar-IQ" sz="2400" b="1" dirty="0">
                <a:solidFill>
                  <a:srgbClr val="FF0000"/>
                </a:solidFill>
              </a:rPr>
              <a:t>ب ـ المقاييس </a:t>
            </a:r>
            <a:endParaRPr lang="en-US" sz="2400" dirty="0">
              <a:solidFill>
                <a:srgbClr val="FF0000"/>
              </a:solidFill>
            </a:endParaRPr>
          </a:p>
          <a:p>
            <a:pPr lvl="0"/>
            <a:r>
              <a:rPr lang="ar-IQ" sz="2400" b="1" dirty="0">
                <a:solidFill>
                  <a:srgbClr val="FF0000"/>
                </a:solidFill>
              </a:rPr>
              <a:t>الجسم </a:t>
            </a:r>
            <a:endParaRPr lang="en-US" sz="2400" dirty="0" smtClean="0">
              <a:solidFill>
                <a:srgbClr val="FF0000"/>
              </a:solidFill>
              <a:effectLst/>
            </a:endParaRPr>
          </a:p>
          <a:p>
            <a:pPr lvl="0"/>
            <a:r>
              <a:rPr lang="ar-IQ" sz="2000" dirty="0"/>
              <a:t>الطول من أعلى أفقيا 97 سم ±1 سم . </a:t>
            </a:r>
            <a:endParaRPr lang="en-US" sz="2000" dirty="0" smtClean="0">
              <a:effectLst/>
            </a:endParaRPr>
          </a:p>
          <a:p>
            <a:pPr lvl="0"/>
            <a:r>
              <a:rPr lang="ar-IQ" sz="2000" dirty="0"/>
              <a:t>ارتفاع الجسم بدون قوائم من الأمام 34 سم -1 سم ومن الخلف 30 سم ± 1 سم .</a:t>
            </a:r>
            <a:endParaRPr lang="en-US" sz="2000" dirty="0" smtClean="0">
              <a:effectLst/>
            </a:endParaRPr>
          </a:p>
          <a:p>
            <a:pPr lvl="0"/>
            <a:r>
              <a:rPr lang="ar-IQ" sz="2000" dirty="0"/>
              <a:t> ارتفاع القائم من الأرض 86 سم وحتى أول اتصال للقائم المثبت بجسم الجهاز .</a:t>
            </a:r>
            <a:endParaRPr lang="en-US" sz="2000" dirty="0" smtClean="0">
              <a:effectLst/>
            </a:endParaRPr>
          </a:p>
          <a:p>
            <a:pPr lvl="0"/>
            <a:r>
              <a:rPr lang="ar-IQ" sz="2000" dirty="0"/>
              <a:t> طول العارضة الأفقية 90 سم . </a:t>
            </a:r>
            <a:endParaRPr lang="en-US" sz="2000" dirty="0" smtClean="0">
              <a:effectLst/>
            </a:endParaRPr>
          </a:p>
          <a:p>
            <a:pPr lvl="0"/>
            <a:r>
              <a:rPr lang="ar-IQ" sz="2400" b="1" dirty="0">
                <a:solidFill>
                  <a:srgbClr val="FF0000"/>
                </a:solidFill>
              </a:rPr>
              <a:t>القاعدة : </a:t>
            </a:r>
            <a:r>
              <a:rPr lang="ar-IQ" sz="2000" dirty="0"/>
              <a:t>يجب أن تكون قابلة للتعديل لكي تصلح لتغيير ارتفاع الجهاز بحيث يكون ارتفاع السطح العلوي للجهاز </a:t>
            </a:r>
            <a:r>
              <a:rPr lang="ar-IQ" sz="2000" dirty="0" err="1"/>
              <a:t>كالأتي</a:t>
            </a:r>
            <a:r>
              <a:rPr lang="ar-IQ" sz="2000" dirty="0"/>
              <a:t> :</a:t>
            </a:r>
            <a:endParaRPr lang="en-US" sz="2000" dirty="0" smtClean="0">
              <a:effectLst/>
            </a:endParaRPr>
          </a:p>
          <a:p>
            <a:pPr lvl="0"/>
            <a:r>
              <a:rPr lang="ar-IQ" sz="2000" dirty="0"/>
              <a:t>بالنسبة للرجال : ارتفاع حصان القفز 135 سم ومسموح-1 سم .</a:t>
            </a:r>
            <a:endParaRPr lang="en-US" sz="2000" dirty="0" smtClean="0">
              <a:effectLst/>
            </a:endParaRPr>
          </a:p>
          <a:p>
            <a:pPr lvl="0"/>
            <a:r>
              <a:rPr lang="ar-IQ" sz="2000" dirty="0"/>
              <a:t> بالنسبة للآنسات : ارتفاع حصان القفز 120 سم ومسموح - 1 سم </a:t>
            </a:r>
            <a:r>
              <a:rPr lang="ar-IQ" sz="2000" dirty="0" smtClean="0"/>
              <a:t>.</a:t>
            </a:r>
          </a:p>
          <a:p>
            <a:r>
              <a:rPr lang="ar-IQ" sz="2400" b="1" dirty="0">
                <a:solidFill>
                  <a:srgbClr val="FF0000"/>
                </a:solidFill>
              </a:rPr>
              <a:t>ثانيا- طبيعة الأداء على جهاز حصان القفز .</a:t>
            </a:r>
            <a:endParaRPr lang="en-US" sz="2400" dirty="0">
              <a:solidFill>
                <a:srgbClr val="FF0000"/>
              </a:solidFill>
            </a:endParaRPr>
          </a:p>
          <a:p>
            <a:r>
              <a:rPr lang="ar-IQ" sz="2000" dirty="0"/>
              <a:t>     يبدأ الاقتراب على جهاز حصان القفز ثم الارتقاء بالقدمين والرجلين مضمومتين والدفع على الحصان أما أن يكون باليدين أو بيد واحدة ولمدة قصيرة ، ويمكن أن يتضمن القفز لفات بسيطة أو مركبة حول محاور الجسم ، وغير مسموح بقفزات مع فتح الرجلين .</a:t>
            </a:r>
            <a:endParaRPr lang="en-US" sz="2000" dirty="0"/>
          </a:p>
          <a:p>
            <a:r>
              <a:rPr lang="ar-IQ" sz="2000" dirty="0"/>
              <a:t>     يبدأ القفز بالاقتراب والذي لا يدخل من ضمن التقييم وينتهي بالهبوط في وضع الوقوف ، ويسمح بمحاولة واحدة في جميع البطولات ، ومسافة الاقتراب تكون اختيارية على ألا تزيد على ( 25 مترا ) اعتبارا من الخط الراسي من النهاية القريبة من الحصان كما يسمح بوضع علامات على طول مسافة الاقتراب ، وعند نهاية خط الاقتراب تثبت لوحة عرضية تحدد مكان بدء الاقتراب ، ويمكن التوقف أثناء الاقتراب ثم متابعة الاقتراب ، ولكن غير مسموح بالإعادة .</a:t>
            </a:r>
            <a:endParaRPr lang="en-US" sz="2000" dirty="0"/>
          </a:p>
          <a:p>
            <a:pPr lvl="0"/>
            <a:endParaRPr lang="en-US" dirty="0">
              <a:effectLst/>
            </a:endParaRPr>
          </a:p>
        </p:txBody>
      </p:sp>
    </p:spTree>
    <p:extLst>
      <p:ext uri="{BB962C8B-B14F-4D97-AF65-F5344CB8AC3E}">
        <p14:creationId xmlns:p14="http://schemas.microsoft.com/office/powerpoint/2010/main" val="2429668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07504" y="476672"/>
            <a:ext cx="8856984" cy="3108543"/>
          </a:xfrm>
          <a:prstGeom prst="rect">
            <a:avLst/>
          </a:prstGeom>
        </p:spPr>
        <p:txBody>
          <a:bodyPr wrap="square">
            <a:spAutoFit/>
          </a:bodyPr>
          <a:lstStyle/>
          <a:p>
            <a:pPr lvl="0"/>
            <a:r>
              <a:rPr lang="ar-IQ" sz="2800" b="1" dirty="0"/>
              <a:t> </a:t>
            </a:r>
            <a:r>
              <a:rPr lang="ar-IQ" sz="2800" b="1" dirty="0">
                <a:solidFill>
                  <a:srgbClr val="FF0000"/>
                </a:solidFill>
              </a:rPr>
              <a:t>المتطلبات الخاصة </a:t>
            </a:r>
            <a:endParaRPr lang="en-US" sz="2800" dirty="0">
              <a:solidFill>
                <a:srgbClr val="FF0000"/>
              </a:solidFill>
            </a:endParaRPr>
          </a:p>
          <a:p>
            <a:pPr lvl="0"/>
            <a:r>
              <a:rPr lang="ar-IQ" sz="2800" dirty="0"/>
              <a:t>قفزة واحدة في البطولة الأولى والثانية .</a:t>
            </a:r>
            <a:endParaRPr lang="en-US" sz="2800" dirty="0" smtClean="0">
              <a:effectLst/>
            </a:endParaRPr>
          </a:p>
          <a:p>
            <a:pPr lvl="0"/>
            <a:r>
              <a:rPr lang="ar-IQ" sz="2800" dirty="0"/>
              <a:t>قفزتان مختلفتان من مجموعات القفز  في البطولة الثالثة والأداء بشكل متتال. </a:t>
            </a:r>
            <a:endParaRPr lang="en-US" sz="2800" dirty="0" smtClean="0">
              <a:effectLst/>
            </a:endParaRPr>
          </a:p>
          <a:p>
            <a:pPr lvl="0"/>
            <a:r>
              <a:rPr lang="ar-IQ" sz="2800" dirty="0"/>
              <a:t>كل قفزة لها ترتيب ورقم معين مخصص في قانون التحكيم ويجب عرضها على الحكام ويقوم بهذه الوظيفة اللاعب أو المساعد بعرضها على اللوحة المرئية ولا يعاقب اللاعب لخصم في حالة الخطأ </a:t>
            </a:r>
            <a:r>
              <a:rPr lang="ar-IQ" sz="2800" dirty="0" smtClean="0"/>
              <a:t>.</a:t>
            </a:r>
          </a:p>
          <a:p>
            <a:pPr lvl="0"/>
            <a:endParaRPr lang="en-US" sz="2800" dirty="0">
              <a:effectLst/>
            </a:endParaRPr>
          </a:p>
        </p:txBody>
      </p:sp>
      <p:pic>
        <p:nvPicPr>
          <p:cNvPr id="6" name="صورة 5" descr="Scan20156"/>
          <p:cNvPicPr/>
          <p:nvPr/>
        </p:nvPicPr>
        <p:blipFill>
          <a:blip r:embed="rId2"/>
          <a:srcRect/>
          <a:stretch>
            <a:fillRect/>
          </a:stretch>
        </p:blipFill>
        <p:spPr bwMode="auto">
          <a:xfrm>
            <a:off x="2051720" y="3284984"/>
            <a:ext cx="5184576" cy="2880320"/>
          </a:xfrm>
          <a:prstGeom prst="rect">
            <a:avLst/>
          </a:prstGeom>
          <a:noFill/>
          <a:ln w="9525">
            <a:noFill/>
            <a:miter lim="800000"/>
            <a:headEnd/>
            <a:tailEnd/>
          </a:ln>
        </p:spPr>
      </p:pic>
    </p:spTree>
    <p:extLst>
      <p:ext uri="{BB962C8B-B14F-4D97-AF65-F5344CB8AC3E}">
        <p14:creationId xmlns:p14="http://schemas.microsoft.com/office/powerpoint/2010/main" val="2280240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4" name="مربع نص 3"/>
          <p:cNvSpPr txBox="1"/>
          <p:nvPr/>
        </p:nvSpPr>
        <p:spPr>
          <a:xfrm>
            <a:off x="107504" y="0"/>
            <a:ext cx="9036496" cy="7263527"/>
          </a:xfrm>
          <a:prstGeom prst="rect">
            <a:avLst/>
          </a:prstGeom>
          <a:noFill/>
        </p:spPr>
        <p:txBody>
          <a:bodyPr wrap="square" rtlCol="1">
            <a:spAutoFit/>
          </a:bodyPr>
          <a:lstStyle/>
          <a:p>
            <a:r>
              <a:rPr lang="ar-IQ" sz="2800" b="1" dirty="0"/>
              <a:t>اولا-  الاستخدام</a:t>
            </a:r>
            <a:endParaRPr lang="en-US" sz="2800" dirty="0"/>
          </a:p>
          <a:p>
            <a:r>
              <a:rPr lang="ar-IQ" sz="2800" dirty="0"/>
              <a:t>     يستخدم كأداة مساعدة في الجمباز الفني للأجهزة الآتية : ( حصان القفز ) وبعض البدايات على الأجهزة الآتية ( العارضتين مختلفتي الارتفاع ، متوازي الرجال ، عارضة التوازن ) </a:t>
            </a:r>
            <a:endParaRPr lang="en-US" sz="2800" dirty="0"/>
          </a:p>
          <a:p>
            <a:r>
              <a:rPr lang="ar-IQ" sz="2800" b="1" dirty="0"/>
              <a:t>ثانيا-  مواصفات سلم القفز </a:t>
            </a:r>
            <a:endParaRPr lang="en-US" sz="2800" dirty="0"/>
          </a:p>
          <a:p>
            <a:r>
              <a:rPr lang="ar-IQ" sz="2800" dirty="0"/>
              <a:t>     السطح العلوي مرتفع بشكل مقوس ويقترب من الشكل الأفقي المسطح بين المسافة من 75 سم : 95 سم مقاسه من الزاوية الأمامية للجهاز .  والارتفاع في تلك النقطة من ( 75 سم ـ 95 سم ) هو أعلى نقطة مرتفعة في السلم ولا يوجد نقطة به أعلى من تلك النقطة والجزء الأمامي المتبقي يمكن أن يكون مكتملا في الشكل أفقي أو منحدرا بالاتجاه السفلي نحو الأرض .ارتفاع هذا القوس من 3 سم إلى 4 سم .أعلى نقطة في القوس مرتفعة من القاعدة 16 سم ، وهذا الارتفاع متساو من أخر نقطة 95 سم </a:t>
            </a:r>
            <a:r>
              <a:rPr lang="ar-IQ" sz="2800" dirty="0" err="1"/>
              <a:t>ألمقاسه</a:t>
            </a:r>
            <a:r>
              <a:rPr lang="ar-IQ" sz="2800" dirty="0"/>
              <a:t> من الزاوية الأمامية حتى الحافة النهائية لسلم القفز ، أي يوجد 25 سم بنفس الارتفاع . يوجد 4 سم متبقية وهذا  هو ارتفاع القاعدة ، والتي يمكن أن تكون اكبر 2 سم ولكن يجب ألا تخرج من المسقط الأفقي للوحة . وهذا الشكل المكون من القاعدة ، والعرض ، والارتفاع يجب أن تكون جميعها متلاصقة ومترابطة معا .</a:t>
            </a:r>
            <a:endParaRPr lang="en-US" sz="2800" dirty="0"/>
          </a:p>
          <a:p>
            <a:endParaRPr lang="ar-IQ" dirty="0"/>
          </a:p>
        </p:txBody>
      </p:sp>
    </p:spTree>
    <p:extLst>
      <p:ext uri="{BB962C8B-B14F-4D97-AF65-F5344CB8AC3E}">
        <p14:creationId xmlns:p14="http://schemas.microsoft.com/office/powerpoint/2010/main" val="2510813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07504" y="0"/>
            <a:ext cx="9036496" cy="6740307"/>
          </a:xfrm>
          <a:prstGeom prst="rect">
            <a:avLst/>
          </a:prstGeom>
          <a:noFill/>
        </p:spPr>
        <p:txBody>
          <a:bodyPr wrap="square" rtlCol="1">
            <a:spAutoFit/>
          </a:bodyPr>
          <a:lstStyle/>
          <a:p>
            <a:r>
              <a:rPr lang="ar-IQ" b="1" dirty="0">
                <a:solidFill>
                  <a:srgbClr val="FF0000"/>
                </a:solidFill>
              </a:rPr>
              <a:t>ثالثا-  المقاييس </a:t>
            </a:r>
            <a:endParaRPr lang="en-US" dirty="0">
              <a:solidFill>
                <a:srgbClr val="FF0000"/>
              </a:solidFill>
            </a:endParaRPr>
          </a:p>
          <a:p>
            <a:pPr lvl="0"/>
            <a:r>
              <a:rPr lang="ar-IQ" dirty="0">
                <a:solidFill>
                  <a:schemeClr val="accent1"/>
                </a:solidFill>
              </a:rPr>
              <a:t>الطول : 120 سم ± 1 سم . </a:t>
            </a:r>
            <a:endParaRPr lang="en-US" dirty="0" smtClean="0">
              <a:solidFill>
                <a:schemeClr val="accent1"/>
              </a:solidFill>
              <a:effectLst/>
            </a:endParaRPr>
          </a:p>
          <a:p>
            <a:pPr lvl="0"/>
            <a:r>
              <a:rPr lang="ar-IQ" dirty="0">
                <a:solidFill>
                  <a:schemeClr val="accent1"/>
                </a:solidFill>
              </a:rPr>
              <a:t>العرض 60 سم ±1 سم . </a:t>
            </a:r>
            <a:endParaRPr lang="en-US" dirty="0" smtClean="0">
              <a:solidFill>
                <a:schemeClr val="accent1"/>
              </a:solidFill>
              <a:effectLst/>
            </a:endParaRPr>
          </a:p>
          <a:p>
            <a:pPr lvl="0"/>
            <a:r>
              <a:rPr lang="ar-IQ" dirty="0">
                <a:solidFill>
                  <a:schemeClr val="accent1"/>
                </a:solidFill>
              </a:rPr>
              <a:t>الارتفاع 20 سم ± 1 سم .</a:t>
            </a:r>
            <a:endParaRPr lang="en-US" dirty="0" smtClean="0">
              <a:solidFill>
                <a:schemeClr val="accent1"/>
              </a:solidFill>
              <a:effectLst/>
            </a:endParaRPr>
          </a:p>
          <a:p>
            <a:pPr lvl="0"/>
            <a:r>
              <a:rPr lang="ar-IQ" dirty="0">
                <a:solidFill>
                  <a:schemeClr val="accent1"/>
                </a:solidFill>
              </a:rPr>
              <a:t>  سمك الغطاء على السطح 2 سم -0,5 سم . </a:t>
            </a:r>
            <a:endParaRPr lang="en-US" dirty="0" smtClean="0">
              <a:solidFill>
                <a:schemeClr val="accent1"/>
              </a:solidFill>
              <a:effectLst/>
            </a:endParaRPr>
          </a:p>
          <a:p>
            <a:pPr lvl="0"/>
            <a:r>
              <a:rPr lang="ar-IQ" dirty="0">
                <a:solidFill>
                  <a:schemeClr val="accent1"/>
                </a:solidFill>
              </a:rPr>
              <a:t>الارتفاع الكلي مضاف أليه سمك الغطاء 22 سم – 1,5 سم . </a:t>
            </a:r>
            <a:endParaRPr lang="en-US" dirty="0" smtClean="0">
              <a:solidFill>
                <a:schemeClr val="accent1"/>
              </a:solidFill>
              <a:effectLst/>
            </a:endParaRPr>
          </a:p>
          <a:p>
            <a:r>
              <a:rPr lang="ar-IQ" b="1" dirty="0">
                <a:solidFill>
                  <a:srgbClr val="FF0000"/>
                </a:solidFill>
              </a:rPr>
              <a:t>رابعا- خصائص وظيفية </a:t>
            </a:r>
            <a:endParaRPr lang="en-US" dirty="0">
              <a:solidFill>
                <a:srgbClr val="FF0000"/>
              </a:solidFill>
            </a:endParaRPr>
          </a:p>
          <a:p>
            <a:pPr lvl="0"/>
            <a:r>
              <a:rPr lang="ar-IQ" b="1" dirty="0">
                <a:solidFill>
                  <a:schemeClr val="accent1"/>
                </a:solidFill>
              </a:rPr>
              <a:t>المرونة </a:t>
            </a:r>
            <a:endParaRPr lang="en-US" dirty="0" smtClean="0">
              <a:solidFill>
                <a:schemeClr val="accent1"/>
              </a:solidFill>
              <a:effectLst/>
            </a:endParaRPr>
          </a:p>
          <a:p>
            <a:pPr lvl="0"/>
            <a:r>
              <a:rPr lang="ar-IQ" dirty="0">
                <a:solidFill>
                  <a:schemeClr val="accent1"/>
                </a:solidFill>
              </a:rPr>
              <a:t>سلم القفز يجب أن يتميز بخاصية المرونة المقننة لكي يساعد ويدعم أداء اللاعب في حدود مقبولة </a:t>
            </a:r>
            <a:endParaRPr lang="en-US" dirty="0" smtClean="0">
              <a:solidFill>
                <a:schemeClr val="accent1"/>
              </a:solidFill>
              <a:effectLst/>
            </a:endParaRPr>
          </a:p>
          <a:p>
            <a:pPr lvl="0"/>
            <a:r>
              <a:rPr lang="ar-IQ" dirty="0">
                <a:solidFill>
                  <a:schemeClr val="accent1"/>
                </a:solidFill>
              </a:rPr>
              <a:t>الجزء الأكثر مرونة في سلم القفز هو الذي ينحصر بين 75 سم ، 95 سم مقاسا أفقيا من الزاوية الأمامية ( للسلم ) </a:t>
            </a:r>
            <a:r>
              <a:rPr lang="ar-IQ" dirty="0"/>
              <a:t>.</a:t>
            </a:r>
            <a:r>
              <a:rPr lang="ar-IQ" dirty="0" err="1"/>
              <a:t>ِ</a:t>
            </a:r>
            <a:endParaRPr lang="en-US" dirty="0" smtClean="0">
              <a:effectLst/>
            </a:endParaRPr>
          </a:p>
          <a:p>
            <a:pPr lvl="0"/>
            <a:r>
              <a:rPr lang="ar-IQ" b="1" dirty="0">
                <a:solidFill>
                  <a:srgbClr val="FF0000"/>
                </a:solidFill>
              </a:rPr>
              <a:t>خاصية الامتصاص </a:t>
            </a:r>
            <a:endParaRPr lang="en-US" dirty="0" smtClean="0">
              <a:solidFill>
                <a:srgbClr val="FF0000"/>
              </a:solidFill>
              <a:effectLst/>
            </a:endParaRPr>
          </a:p>
          <a:p>
            <a:pPr lvl="0"/>
            <a:r>
              <a:rPr lang="ar-IQ" dirty="0">
                <a:solidFill>
                  <a:schemeClr val="accent1"/>
                </a:solidFill>
              </a:rPr>
              <a:t>سلم القفز يجب أن يمتص الضغط العكسي الواقع عليه ، أي انه يقلل الطاقة الحركية الناتجة عن أداء اللاعب . </a:t>
            </a:r>
            <a:endParaRPr lang="en-US" dirty="0" smtClean="0">
              <a:solidFill>
                <a:schemeClr val="accent1"/>
              </a:solidFill>
              <a:effectLst/>
            </a:endParaRPr>
          </a:p>
          <a:p>
            <a:pPr lvl="0"/>
            <a:r>
              <a:rPr lang="ar-IQ" b="1" dirty="0">
                <a:solidFill>
                  <a:srgbClr val="FF0000"/>
                </a:solidFill>
              </a:rPr>
              <a:t>خاصية منفردة </a:t>
            </a:r>
            <a:endParaRPr lang="en-US" dirty="0" smtClean="0">
              <a:solidFill>
                <a:srgbClr val="FF0000"/>
              </a:solidFill>
              <a:effectLst/>
            </a:endParaRPr>
          </a:p>
          <a:p>
            <a:pPr lvl="0"/>
            <a:r>
              <a:rPr lang="ar-IQ" dirty="0">
                <a:solidFill>
                  <a:schemeClr val="accent1"/>
                </a:solidFill>
              </a:rPr>
              <a:t>يجب أن تكون خاصيتا المرونة والامتصاص موزعتين بحيث يكون تأثير سلم القفز مختلفا قليلا جدا عندما تكون القوة المؤثرة في منتصف المنطقة الأفقية له أو بعيدا عنها . </a:t>
            </a:r>
            <a:endParaRPr lang="en-US" dirty="0" smtClean="0">
              <a:solidFill>
                <a:schemeClr val="accent1"/>
              </a:solidFill>
              <a:effectLst/>
            </a:endParaRPr>
          </a:p>
          <a:p>
            <a:pPr lvl="0"/>
            <a:r>
              <a:rPr lang="ar-IQ" b="1" dirty="0">
                <a:solidFill>
                  <a:srgbClr val="FF0000"/>
                </a:solidFill>
              </a:rPr>
              <a:t>مقاومة التزحلق </a:t>
            </a:r>
            <a:endParaRPr lang="en-US" dirty="0" smtClean="0">
              <a:solidFill>
                <a:srgbClr val="FF0000"/>
              </a:solidFill>
              <a:effectLst/>
            </a:endParaRPr>
          </a:p>
          <a:p>
            <a:pPr lvl="0"/>
            <a:r>
              <a:rPr lang="ar-IQ" dirty="0">
                <a:solidFill>
                  <a:schemeClr val="accent1"/>
                </a:solidFill>
              </a:rPr>
              <a:t>يجب أن يكون السطح العلوي لسلم القفز له خاصية مقاومة التزحلق . </a:t>
            </a:r>
            <a:endParaRPr lang="en-US" dirty="0" smtClean="0">
              <a:solidFill>
                <a:schemeClr val="accent1"/>
              </a:solidFill>
              <a:effectLst/>
            </a:endParaRPr>
          </a:p>
          <a:p>
            <a:pPr lvl="0"/>
            <a:r>
              <a:rPr lang="ar-IQ" b="1" dirty="0">
                <a:solidFill>
                  <a:srgbClr val="FF0000"/>
                </a:solidFill>
              </a:rPr>
              <a:t>خاصية الثبات  </a:t>
            </a:r>
            <a:endParaRPr lang="en-US" dirty="0" smtClean="0">
              <a:solidFill>
                <a:srgbClr val="FF0000"/>
              </a:solidFill>
              <a:effectLst/>
            </a:endParaRPr>
          </a:p>
          <a:p>
            <a:pPr lvl="0"/>
            <a:r>
              <a:rPr lang="ar-IQ" dirty="0">
                <a:solidFill>
                  <a:schemeClr val="accent1"/>
                </a:solidFill>
              </a:rPr>
              <a:t>يجب تثبيت السلم أثناء استخدمه </a:t>
            </a:r>
            <a:r>
              <a:rPr lang="ar-IQ" dirty="0"/>
              <a:t>.</a:t>
            </a:r>
            <a:endParaRPr lang="en-US" dirty="0" smtClean="0">
              <a:effectLst/>
            </a:endParaRPr>
          </a:p>
          <a:p>
            <a:pPr lvl="0"/>
            <a:r>
              <a:rPr lang="ar-IQ" b="1" dirty="0">
                <a:solidFill>
                  <a:srgbClr val="FF0000"/>
                </a:solidFill>
              </a:rPr>
              <a:t>كتم الصوت </a:t>
            </a:r>
            <a:endParaRPr lang="en-US" dirty="0" smtClean="0">
              <a:solidFill>
                <a:srgbClr val="FF0000"/>
              </a:solidFill>
              <a:effectLst/>
            </a:endParaRPr>
          </a:p>
          <a:p>
            <a:pPr lvl="0"/>
            <a:r>
              <a:rPr lang="ar-IQ" dirty="0">
                <a:solidFill>
                  <a:schemeClr val="accent1"/>
                </a:solidFill>
              </a:rPr>
              <a:t>يجب عند استخدام سلم القفز ألا يكون مصدرا للإزعاج </a:t>
            </a:r>
            <a:r>
              <a:rPr lang="ar-IQ" dirty="0"/>
              <a:t>.</a:t>
            </a:r>
            <a:endParaRPr lang="en-US" dirty="0" smtClean="0">
              <a:effectLst/>
            </a:endParaRPr>
          </a:p>
          <a:p>
            <a:pPr lvl="0"/>
            <a:r>
              <a:rPr lang="ar-IQ" b="1" dirty="0">
                <a:solidFill>
                  <a:srgbClr val="FF0000"/>
                </a:solidFill>
              </a:rPr>
              <a:t>متطلبات السلامة </a:t>
            </a:r>
            <a:endParaRPr lang="en-US" dirty="0" smtClean="0">
              <a:solidFill>
                <a:srgbClr val="FF0000"/>
              </a:solidFill>
              <a:effectLst/>
            </a:endParaRPr>
          </a:p>
          <a:p>
            <a:pPr lvl="0"/>
            <a:r>
              <a:rPr lang="ar-IQ" dirty="0">
                <a:solidFill>
                  <a:schemeClr val="accent1"/>
                </a:solidFill>
              </a:rPr>
              <a:t>ألا يحتوي سلم القفز وقاعدته على أحرف حادة أو أركان حادة أو أجزاء بارزة .</a:t>
            </a:r>
            <a:endParaRPr lang="en-US" dirty="0" smtClean="0">
              <a:solidFill>
                <a:schemeClr val="accent1"/>
              </a:solidFill>
              <a:effectLst/>
            </a:endParaRPr>
          </a:p>
          <a:p>
            <a:endParaRPr lang="ar-IQ" dirty="0"/>
          </a:p>
        </p:txBody>
      </p:sp>
    </p:spTree>
    <p:extLst>
      <p:ext uri="{BB962C8B-B14F-4D97-AF65-F5344CB8AC3E}">
        <p14:creationId xmlns:p14="http://schemas.microsoft.com/office/powerpoint/2010/main" val="3677070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4" name="مربع نص 3"/>
          <p:cNvSpPr txBox="1"/>
          <p:nvPr/>
        </p:nvSpPr>
        <p:spPr>
          <a:xfrm>
            <a:off x="107504" y="0"/>
            <a:ext cx="8928992" cy="7171194"/>
          </a:xfrm>
          <a:prstGeom prst="rect">
            <a:avLst/>
          </a:prstGeom>
          <a:noFill/>
        </p:spPr>
        <p:txBody>
          <a:bodyPr wrap="square" rtlCol="1">
            <a:spAutoFit/>
          </a:bodyPr>
          <a:lstStyle/>
          <a:p>
            <a:r>
              <a:rPr lang="ar-IQ" sz="2000" b="1" dirty="0">
                <a:solidFill>
                  <a:srgbClr val="FFFF00"/>
                </a:solidFill>
              </a:rPr>
              <a:t>خامسا-  اللون </a:t>
            </a:r>
            <a:endParaRPr lang="en-US" sz="2000" dirty="0">
              <a:solidFill>
                <a:srgbClr val="FFFF00"/>
              </a:solidFill>
            </a:endParaRPr>
          </a:p>
          <a:p>
            <a:r>
              <a:rPr lang="ar-IQ" sz="2000" dirty="0">
                <a:solidFill>
                  <a:schemeClr val="bg1"/>
                </a:solidFill>
              </a:rPr>
              <a:t>غير مسموح بوضع أي علامة أو خطوط في الجزء العلوي الظاهر من السلم أو على السطح الأمامي منه . </a:t>
            </a:r>
            <a:endParaRPr lang="en-US" sz="2000" dirty="0">
              <a:solidFill>
                <a:schemeClr val="bg1"/>
              </a:solidFill>
            </a:endParaRPr>
          </a:p>
          <a:p>
            <a:r>
              <a:rPr lang="ar-IQ" sz="2000" b="1" dirty="0">
                <a:solidFill>
                  <a:schemeClr val="bg1"/>
                </a:solidFill>
              </a:rPr>
              <a:t>المراحل التي يمر بها للاعب الجمباز على حصان القفز</a:t>
            </a:r>
            <a:endParaRPr lang="en-US" sz="2000" dirty="0">
              <a:solidFill>
                <a:schemeClr val="bg1"/>
              </a:solidFill>
            </a:endParaRPr>
          </a:p>
          <a:p>
            <a:r>
              <a:rPr lang="ar-IQ" sz="2000" dirty="0">
                <a:solidFill>
                  <a:schemeClr val="bg1"/>
                </a:solidFill>
              </a:rPr>
              <a:t>جميع القفزات على جهاز حصان القفز تمر بالمراحل الآتية :</a:t>
            </a:r>
            <a:endParaRPr lang="en-US" sz="2000" dirty="0">
              <a:solidFill>
                <a:schemeClr val="bg1"/>
              </a:solidFill>
            </a:endParaRPr>
          </a:p>
          <a:p>
            <a:pPr lvl="0"/>
            <a:r>
              <a:rPr lang="ar-IQ" sz="2000" b="1" dirty="0">
                <a:solidFill>
                  <a:schemeClr val="bg1"/>
                </a:solidFill>
              </a:rPr>
              <a:t>الاقتراب ( الركضة التقربية ) . </a:t>
            </a:r>
            <a:endParaRPr lang="en-US" sz="2000" dirty="0" smtClean="0">
              <a:solidFill>
                <a:schemeClr val="bg1"/>
              </a:solidFill>
              <a:effectLst/>
            </a:endParaRPr>
          </a:p>
          <a:p>
            <a:pPr lvl="0"/>
            <a:r>
              <a:rPr lang="ar-IQ" sz="2000" b="1" dirty="0">
                <a:solidFill>
                  <a:schemeClr val="bg1"/>
                </a:solidFill>
              </a:rPr>
              <a:t>الارتقاء والنهوض</a:t>
            </a:r>
            <a:endParaRPr lang="en-US" sz="2000" dirty="0" smtClean="0">
              <a:solidFill>
                <a:schemeClr val="bg1"/>
              </a:solidFill>
              <a:effectLst/>
            </a:endParaRPr>
          </a:p>
          <a:p>
            <a:pPr lvl="0"/>
            <a:r>
              <a:rPr lang="ar-IQ" sz="2000" b="1" dirty="0">
                <a:solidFill>
                  <a:schemeClr val="bg1"/>
                </a:solidFill>
              </a:rPr>
              <a:t>الطيران الأول والارتكاز . </a:t>
            </a:r>
            <a:endParaRPr lang="en-US" sz="2000" dirty="0" smtClean="0">
              <a:solidFill>
                <a:schemeClr val="bg1"/>
              </a:solidFill>
              <a:effectLst/>
            </a:endParaRPr>
          </a:p>
          <a:p>
            <a:pPr lvl="0"/>
            <a:r>
              <a:rPr lang="ar-IQ" sz="2000" b="1" dirty="0">
                <a:solidFill>
                  <a:schemeClr val="bg1"/>
                </a:solidFill>
              </a:rPr>
              <a:t>الطيران الثاني والهبوط . </a:t>
            </a:r>
            <a:endParaRPr lang="en-US" sz="2000" dirty="0" smtClean="0">
              <a:solidFill>
                <a:schemeClr val="bg1"/>
              </a:solidFill>
              <a:effectLst/>
            </a:endParaRPr>
          </a:p>
          <a:p>
            <a:r>
              <a:rPr lang="ar-IQ" sz="2000" b="1" dirty="0">
                <a:solidFill>
                  <a:srgbClr val="FFFF00"/>
                </a:solidFill>
              </a:rPr>
              <a:t>اولا-  الاقتراب .</a:t>
            </a:r>
            <a:endParaRPr lang="en-US" sz="2000" dirty="0">
              <a:solidFill>
                <a:srgbClr val="FFFF00"/>
              </a:solidFill>
            </a:endParaRPr>
          </a:p>
          <a:p>
            <a:r>
              <a:rPr lang="ar-IQ" sz="2000" dirty="0">
                <a:solidFill>
                  <a:schemeClr val="bg1"/>
                </a:solidFill>
              </a:rPr>
              <a:t>وهي تلك المسافة التي يقطعها اللاعب بالركض من نقطة البداية حتى لوحة النهوض ( القفاز ) وتسمى ((الركضة التقربية )) وفيها تتزايد سرعة اللاعب باستمرار حتى يصل إلى السرعة المطلوبة للأداء قبل القفز على لوحه النهوض ، والمسافة للركضة التقربية تقع بين 24م ـ 26م . ويتوقف طول مسافة الاقتراب وسرعة اللاعب على :</a:t>
            </a:r>
            <a:endParaRPr lang="en-US" sz="2000" dirty="0">
              <a:solidFill>
                <a:schemeClr val="bg1"/>
              </a:solidFill>
            </a:endParaRPr>
          </a:p>
          <a:p>
            <a:pPr lvl="0"/>
            <a:r>
              <a:rPr lang="ar-IQ" sz="2000" dirty="0">
                <a:solidFill>
                  <a:schemeClr val="bg1"/>
                </a:solidFill>
              </a:rPr>
              <a:t>مستوى اللاعب .</a:t>
            </a:r>
            <a:endParaRPr lang="en-US" sz="2000" dirty="0" smtClean="0">
              <a:solidFill>
                <a:schemeClr val="bg1"/>
              </a:solidFill>
              <a:effectLst/>
            </a:endParaRPr>
          </a:p>
          <a:p>
            <a:pPr lvl="0"/>
            <a:r>
              <a:rPr lang="ar-IQ" sz="2000" dirty="0">
                <a:solidFill>
                  <a:schemeClr val="bg1"/>
                </a:solidFill>
              </a:rPr>
              <a:t>ارتفاع الجهاز .</a:t>
            </a:r>
            <a:endParaRPr lang="en-US" sz="2000" dirty="0" smtClean="0">
              <a:solidFill>
                <a:schemeClr val="bg1"/>
              </a:solidFill>
              <a:effectLst/>
            </a:endParaRPr>
          </a:p>
          <a:p>
            <a:pPr lvl="0"/>
            <a:r>
              <a:rPr lang="ar-IQ" sz="2000" dirty="0">
                <a:solidFill>
                  <a:schemeClr val="bg1"/>
                </a:solidFill>
              </a:rPr>
              <a:t>نوع القفزة .</a:t>
            </a:r>
            <a:endParaRPr lang="en-US" sz="2000" dirty="0" smtClean="0">
              <a:solidFill>
                <a:schemeClr val="bg1"/>
              </a:solidFill>
              <a:effectLst/>
            </a:endParaRPr>
          </a:p>
          <a:p>
            <a:pPr lvl="0"/>
            <a:r>
              <a:rPr lang="ar-IQ" sz="2000" dirty="0">
                <a:solidFill>
                  <a:schemeClr val="bg1"/>
                </a:solidFill>
              </a:rPr>
              <a:t>نوع القفاز .</a:t>
            </a:r>
            <a:endParaRPr lang="en-US" sz="2000" dirty="0" smtClean="0">
              <a:solidFill>
                <a:schemeClr val="bg1"/>
              </a:solidFill>
              <a:effectLst/>
            </a:endParaRPr>
          </a:p>
          <a:p>
            <a:r>
              <a:rPr lang="ar-IQ" sz="2000" b="1" dirty="0">
                <a:solidFill>
                  <a:srgbClr val="FFFF00"/>
                </a:solidFill>
              </a:rPr>
              <a:t>وهناك اعتبارات فنية يجب ملاحظتها في الاقتراب هي : </a:t>
            </a:r>
            <a:endParaRPr lang="en-US" sz="2000" dirty="0">
              <a:solidFill>
                <a:srgbClr val="FFFF00"/>
              </a:solidFill>
            </a:endParaRPr>
          </a:p>
          <a:p>
            <a:pPr lvl="0"/>
            <a:r>
              <a:rPr lang="ar-IQ" sz="2000" dirty="0">
                <a:solidFill>
                  <a:schemeClr val="bg1"/>
                </a:solidFill>
              </a:rPr>
              <a:t>الركض على المشطين وتحريك الذراعين بحرية وبدون تصلب .</a:t>
            </a:r>
            <a:endParaRPr lang="en-US" sz="2000" dirty="0" smtClean="0">
              <a:solidFill>
                <a:schemeClr val="bg1"/>
              </a:solidFill>
              <a:effectLst/>
            </a:endParaRPr>
          </a:p>
          <a:p>
            <a:pPr lvl="0"/>
            <a:r>
              <a:rPr lang="ar-IQ" sz="2000" dirty="0">
                <a:solidFill>
                  <a:schemeClr val="bg1"/>
                </a:solidFill>
              </a:rPr>
              <a:t>يجب تجنب كل ما يعرقل سرعة الاقتراب ـ مثل تغيير الخطوة ـ خطوة ركض غير منتظمة ـ خطوات شبيهة بالقفز ـ تمايل الجذع يسارا ويمينا .</a:t>
            </a:r>
            <a:endParaRPr lang="en-US" sz="2000" dirty="0" smtClean="0">
              <a:solidFill>
                <a:schemeClr val="bg1"/>
              </a:solidFill>
              <a:effectLst/>
            </a:endParaRPr>
          </a:p>
          <a:p>
            <a:pPr lvl="0"/>
            <a:r>
              <a:rPr lang="ar-IQ" sz="2000" dirty="0">
                <a:solidFill>
                  <a:schemeClr val="bg1"/>
                </a:solidFill>
              </a:rPr>
              <a:t>قبل وصول اللاعب إلى لوحة النهوض تتسع خطواته بعض الشيء لغرض خفض مركز ثقل الجسم تمهيدا لرفعه أثناء القفز </a:t>
            </a:r>
            <a:r>
              <a:rPr lang="ar-IQ" dirty="0">
                <a:solidFill>
                  <a:schemeClr val="bg1"/>
                </a:solidFill>
              </a:rPr>
              <a:t>.</a:t>
            </a:r>
            <a:endParaRPr lang="en-US" dirty="0">
              <a:solidFill>
                <a:schemeClr val="bg1"/>
              </a:solidFill>
              <a:effectLst/>
            </a:endParaRPr>
          </a:p>
        </p:txBody>
      </p:sp>
    </p:spTree>
    <p:extLst>
      <p:ext uri="{BB962C8B-B14F-4D97-AF65-F5344CB8AC3E}">
        <p14:creationId xmlns:p14="http://schemas.microsoft.com/office/powerpoint/2010/main" val="507565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4" name="مربع نص 3"/>
          <p:cNvSpPr txBox="1"/>
          <p:nvPr/>
        </p:nvSpPr>
        <p:spPr>
          <a:xfrm>
            <a:off x="0" y="0"/>
            <a:ext cx="9036496" cy="5909310"/>
          </a:xfrm>
          <a:prstGeom prst="rect">
            <a:avLst/>
          </a:prstGeom>
          <a:noFill/>
        </p:spPr>
        <p:txBody>
          <a:bodyPr wrap="square" rtlCol="1">
            <a:spAutoFit/>
          </a:bodyPr>
          <a:lstStyle/>
          <a:p>
            <a:r>
              <a:rPr lang="ar-IQ" sz="2400" b="1" dirty="0">
                <a:solidFill>
                  <a:srgbClr val="FF0000"/>
                </a:solidFill>
              </a:rPr>
              <a:t>ثانيا-  الارتقاء والنهوض </a:t>
            </a:r>
            <a:endParaRPr lang="en-US" sz="2400" dirty="0">
              <a:solidFill>
                <a:srgbClr val="FF0000"/>
              </a:solidFill>
            </a:endParaRPr>
          </a:p>
          <a:p>
            <a:r>
              <a:rPr lang="ar-IQ" sz="2400" dirty="0"/>
              <a:t>     يجب على اللاعب أن يستعد للارتقاء أثناء الخطوات الأخيرة من الركضة التقريبية وتدوير الذراعين خلفا إماما ، ويتم الارتقاء من العقبين إلى المشطين بشكل تقريبي ولا يسمح من بالارتقاء الكامل على أسفل القدمين .أما حركة الذراعين فتمر بجانب الوركين وتتوقف </a:t>
            </a:r>
            <a:r>
              <a:rPr lang="ar-IQ" sz="2400" dirty="0" err="1"/>
              <a:t>أرجحة</a:t>
            </a:r>
            <a:r>
              <a:rPr lang="ar-IQ" sz="2400" dirty="0"/>
              <a:t> اليدين أماما عاليا لتكون عند النهوض بارتفاع الرأس ، وان </a:t>
            </a:r>
            <a:r>
              <a:rPr lang="ar-IQ" sz="2400" dirty="0" err="1"/>
              <a:t>الأرجحة</a:t>
            </a:r>
            <a:r>
              <a:rPr lang="ar-IQ" sz="2400" dirty="0"/>
              <a:t> يجب أن تكون توافقية بين عملية الثني والمد في مفصلي الركبتين والورك .</a:t>
            </a:r>
            <a:endParaRPr lang="en-US" sz="2400" dirty="0"/>
          </a:p>
          <a:p>
            <a:r>
              <a:rPr lang="ar-IQ" sz="2400" b="1" dirty="0">
                <a:solidFill>
                  <a:srgbClr val="FF0000"/>
                </a:solidFill>
              </a:rPr>
              <a:t>ثالثا- الطيران الأول والارتكاز </a:t>
            </a:r>
            <a:endParaRPr lang="en-US" sz="2400" dirty="0">
              <a:solidFill>
                <a:srgbClr val="FF0000"/>
              </a:solidFill>
            </a:endParaRPr>
          </a:p>
          <a:p>
            <a:r>
              <a:rPr lang="ar-IQ" sz="2400" dirty="0"/>
              <a:t>     مرحلة الطيران الأول هي الفترة التي يستغرقها الجسم بعد دفع لوحة النهوض ( القفاز ) وقبل وصول اليدين للارتكاز على الحصان .</a:t>
            </a:r>
            <a:endParaRPr lang="en-US" sz="2400" dirty="0"/>
          </a:p>
          <a:p>
            <a:r>
              <a:rPr lang="ar-IQ" sz="2400" dirty="0"/>
              <a:t>     وتعتمد مرحلة الطيران على الركضة التقربية الجيدة وينصح بان ألا تكون فترة الطيران الأول منخفضة ، لكي لا يفقد اللاعب البعد والدوران حول المحور العرضي للجسم كذلك ، إذ كانت مرحلة الطيران الأولى عالية فسوف تؤدي إلى قلة فترة الارتكاز ولا يمكن الحصول على الدفع اللازم لرفع الجسم عاليا لمرحلة الطيران الثانية .(( ومن الأهمية بمكان زاوية الهبوط إلى القفاز حيث يجب إرجاع الجسم خلال القفز إلى القفاز إلى الخلف لأجل العمل على تحويل السرعة الأفقية إلى سرعة عمودية خلال عملية القفز وتحقيق الطيران الأول )) </a:t>
            </a:r>
            <a:r>
              <a:rPr lang="ar-IQ" dirty="0"/>
              <a:t>.</a:t>
            </a:r>
            <a:endParaRPr lang="en-US" dirty="0"/>
          </a:p>
          <a:p>
            <a:endParaRPr lang="ar-IQ" dirty="0"/>
          </a:p>
        </p:txBody>
      </p:sp>
    </p:spTree>
    <p:extLst>
      <p:ext uri="{BB962C8B-B14F-4D97-AF65-F5344CB8AC3E}">
        <p14:creationId xmlns:p14="http://schemas.microsoft.com/office/powerpoint/2010/main" val="1215988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مربع نص 3"/>
          <p:cNvSpPr txBox="1"/>
          <p:nvPr/>
        </p:nvSpPr>
        <p:spPr>
          <a:xfrm>
            <a:off x="251520" y="116632"/>
            <a:ext cx="8892480" cy="7263527"/>
          </a:xfrm>
          <a:prstGeom prst="rect">
            <a:avLst/>
          </a:prstGeom>
          <a:noFill/>
        </p:spPr>
        <p:txBody>
          <a:bodyPr wrap="square" rtlCol="1">
            <a:spAutoFit/>
          </a:bodyPr>
          <a:lstStyle/>
          <a:p>
            <a:r>
              <a:rPr lang="ar-IQ" sz="3200" b="1" dirty="0">
                <a:solidFill>
                  <a:srgbClr val="FF0000"/>
                </a:solidFill>
              </a:rPr>
              <a:t>ويجب توفر الشروط الآتية للارتكاز :</a:t>
            </a:r>
            <a:endParaRPr lang="en-US" sz="3200" dirty="0">
              <a:solidFill>
                <a:srgbClr val="FF0000"/>
              </a:solidFill>
            </a:endParaRPr>
          </a:p>
          <a:p>
            <a:pPr lvl="0"/>
            <a:r>
              <a:rPr lang="ar-IQ" sz="3200" dirty="0">
                <a:solidFill>
                  <a:srgbClr val="7030A0"/>
                </a:solidFill>
              </a:rPr>
              <a:t>عدم اندفاع الأكتاف إلى الأمام عند لمس اليدين الجهاز .</a:t>
            </a:r>
            <a:endParaRPr lang="en-US" sz="3200" dirty="0" smtClean="0">
              <a:solidFill>
                <a:srgbClr val="7030A0"/>
              </a:solidFill>
              <a:effectLst/>
            </a:endParaRPr>
          </a:p>
          <a:p>
            <a:pPr lvl="0"/>
            <a:r>
              <a:rPr lang="ar-IQ" sz="3200" dirty="0">
                <a:solidFill>
                  <a:srgbClr val="7030A0"/>
                </a:solidFill>
              </a:rPr>
              <a:t>عدم ثني المرفقين .</a:t>
            </a:r>
            <a:endParaRPr lang="en-US" sz="3200" dirty="0" smtClean="0">
              <a:solidFill>
                <a:srgbClr val="7030A0"/>
              </a:solidFill>
              <a:effectLst/>
            </a:endParaRPr>
          </a:p>
          <a:p>
            <a:pPr lvl="0"/>
            <a:r>
              <a:rPr lang="ar-IQ" sz="3200" dirty="0">
                <a:solidFill>
                  <a:srgbClr val="7030A0"/>
                </a:solidFill>
              </a:rPr>
              <a:t>الدفع يكون من مفصل الكتف .</a:t>
            </a:r>
            <a:endParaRPr lang="en-US" sz="3200" dirty="0" smtClean="0">
              <a:solidFill>
                <a:srgbClr val="7030A0"/>
              </a:solidFill>
              <a:effectLst/>
            </a:endParaRPr>
          </a:p>
          <a:p>
            <a:pPr lvl="0"/>
            <a:r>
              <a:rPr lang="ar-IQ" sz="3200" dirty="0">
                <a:solidFill>
                  <a:srgbClr val="7030A0"/>
                </a:solidFill>
              </a:rPr>
              <a:t>عدم ثني مفصل الورك .</a:t>
            </a:r>
            <a:endParaRPr lang="en-US" sz="3200" dirty="0" smtClean="0">
              <a:solidFill>
                <a:srgbClr val="7030A0"/>
              </a:solidFill>
              <a:effectLst/>
            </a:endParaRPr>
          </a:p>
          <a:p>
            <a:r>
              <a:rPr lang="ar-IQ" sz="3200" b="1" dirty="0">
                <a:solidFill>
                  <a:srgbClr val="FF0000"/>
                </a:solidFill>
              </a:rPr>
              <a:t>رابعا- مرحلة الطيران الثانية و الهبوط</a:t>
            </a:r>
            <a:endParaRPr lang="en-US" sz="3200" dirty="0">
              <a:solidFill>
                <a:srgbClr val="FF0000"/>
              </a:solidFill>
            </a:endParaRPr>
          </a:p>
          <a:p>
            <a:r>
              <a:rPr lang="ar-IQ" sz="3200" dirty="0">
                <a:solidFill>
                  <a:srgbClr val="7030A0"/>
                </a:solidFill>
              </a:rPr>
              <a:t>وهي مرحلة بقاء الجسم في الهواء لفترة قصيرة بعد عملية الدفع وقبل الهبوط على الأرض وينبغي أن تؤدى بعيدا وعاليا بقدر الإمكان عن الجهاز ، وفي هذه المرحلة يتغير وضع الجسم وحسب درجة صعوبة الحركة . أما الهبوط فيجب ان يتم على المشطين وهما مضمومتان ويسمح قانونا بثني الركبتين ومفصل الورك لامتصاص قوة الهبوط . بعد ذلك يمد اللاعب مفصل الركبتين ومفصل الورك لغرض الوقوف  وفي حالة احذ خطوة أماما يخصم من اللاعب 0,1 درجة .</a:t>
            </a:r>
            <a:endParaRPr lang="en-US" sz="3200" dirty="0">
              <a:solidFill>
                <a:srgbClr val="7030A0"/>
              </a:solidFill>
            </a:endParaRPr>
          </a:p>
          <a:p>
            <a:endParaRPr lang="ar-IQ" dirty="0"/>
          </a:p>
        </p:txBody>
      </p:sp>
    </p:spTree>
    <p:extLst>
      <p:ext uri="{BB962C8B-B14F-4D97-AF65-F5344CB8AC3E}">
        <p14:creationId xmlns:p14="http://schemas.microsoft.com/office/powerpoint/2010/main" val="4043746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5" name="صورة 4" descr="Scan20074"/>
          <p:cNvPicPr/>
          <p:nvPr/>
        </p:nvPicPr>
        <p:blipFill>
          <a:blip r:embed="rId2"/>
          <a:srcRect/>
          <a:stretch>
            <a:fillRect/>
          </a:stretch>
        </p:blipFill>
        <p:spPr bwMode="auto">
          <a:xfrm>
            <a:off x="107504" y="188640"/>
            <a:ext cx="4681885" cy="2232248"/>
          </a:xfrm>
          <a:prstGeom prst="rect">
            <a:avLst/>
          </a:prstGeom>
          <a:noFill/>
          <a:ln w="9525">
            <a:noFill/>
            <a:miter lim="800000"/>
            <a:headEnd/>
            <a:tailEnd/>
          </a:ln>
        </p:spPr>
      </p:pic>
      <p:sp>
        <p:nvSpPr>
          <p:cNvPr id="8" name="مستطيل 7"/>
          <p:cNvSpPr/>
          <p:nvPr/>
        </p:nvSpPr>
        <p:spPr>
          <a:xfrm>
            <a:off x="6228184" y="607725"/>
            <a:ext cx="1944216" cy="584775"/>
          </a:xfrm>
          <a:prstGeom prst="rect">
            <a:avLst/>
          </a:prstGeom>
        </p:spPr>
        <p:txBody>
          <a:bodyPr wrap="square">
            <a:spAutoFit/>
          </a:bodyPr>
          <a:lstStyle/>
          <a:p>
            <a:pPr lvl="0"/>
            <a:r>
              <a:rPr lang="ar-IQ" sz="3200" dirty="0">
                <a:solidFill>
                  <a:srgbClr val="FF0000"/>
                </a:solidFill>
                <a:cs typeface="PT Bold Dusky" pitchFamily="2" charset="-78"/>
              </a:rPr>
              <a:t>القفز فتحا</a:t>
            </a:r>
            <a:endParaRPr lang="ar-IQ" sz="3200" dirty="0">
              <a:solidFill>
                <a:srgbClr val="FF0000"/>
              </a:solidFill>
              <a:cs typeface="PT Bold Dusky" pitchFamily="2" charset="-78"/>
            </a:endParaRPr>
          </a:p>
        </p:txBody>
      </p:sp>
      <p:sp>
        <p:nvSpPr>
          <p:cNvPr id="9" name="مربع نص 8"/>
          <p:cNvSpPr txBox="1"/>
          <p:nvPr/>
        </p:nvSpPr>
        <p:spPr>
          <a:xfrm>
            <a:off x="107504" y="2420888"/>
            <a:ext cx="8928992" cy="4524315"/>
          </a:xfrm>
          <a:prstGeom prst="rect">
            <a:avLst/>
          </a:prstGeom>
          <a:noFill/>
        </p:spPr>
        <p:txBody>
          <a:bodyPr wrap="square" rtlCol="1">
            <a:spAutoFit/>
          </a:bodyPr>
          <a:lstStyle/>
          <a:p>
            <a:r>
              <a:rPr lang="ar-IQ" sz="2400" b="1" dirty="0">
                <a:solidFill>
                  <a:srgbClr val="FF0000"/>
                </a:solidFill>
              </a:rPr>
              <a:t>اولا- النواحي الفنية </a:t>
            </a:r>
            <a:endParaRPr lang="en-US" sz="2400" dirty="0">
              <a:solidFill>
                <a:srgbClr val="FF0000"/>
              </a:solidFill>
            </a:endParaRPr>
          </a:p>
          <a:p>
            <a:pPr lvl="0"/>
            <a:r>
              <a:rPr lang="ar-IQ" sz="2400" b="1" dirty="0">
                <a:solidFill>
                  <a:srgbClr val="FF0000"/>
                </a:solidFill>
              </a:rPr>
              <a:t>القسم التحضيري </a:t>
            </a:r>
            <a:r>
              <a:rPr lang="ar-IQ" sz="2400" b="1" dirty="0"/>
              <a:t>: </a:t>
            </a:r>
            <a:r>
              <a:rPr lang="ar-IQ" sz="2400" dirty="0"/>
              <a:t>يبدأ اللاعب الحركة بالوقوف على بعد لا يزيد عن 25 م من لوحة النهوض ، ويبدأ الجري على المشطين بخطوات منتظمة متزايدة في السرعة حتى يصل إلى أقصى سرعة في الخطوات الأخيرة التي تسبق النهوض . </a:t>
            </a:r>
            <a:endParaRPr lang="en-US" sz="2400" dirty="0" smtClean="0">
              <a:effectLst/>
            </a:endParaRPr>
          </a:p>
          <a:p>
            <a:pPr lvl="0"/>
            <a:r>
              <a:rPr lang="ar-IQ" sz="2400" b="1" dirty="0">
                <a:solidFill>
                  <a:srgbClr val="FF0000"/>
                </a:solidFill>
              </a:rPr>
              <a:t>القسم القيادي </a:t>
            </a:r>
            <a:r>
              <a:rPr lang="ar-IQ" sz="2400" b="1" dirty="0"/>
              <a:t>: </a:t>
            </a:r>
            <a:r>
              <a:rPr lang="ar-IQ" sz="2400" dirty="0"/>
              <a:t>عند وصول اللاعب إلى لوحة النهوض يبدأ النهوض والجسم للخلف قليلا ويكون الدفع انفجاريا ( بذل القوة في زمن قصير ) </a:t>
            </a:r>
            <a:endParaRPr lang="en-US" sz="2400" dirty="0" smtClean="0">
              <a:effectLst/>
            </a:endParaRPr>
          </a:p>
          <a:p>
            <a:r>
              <a:rPr lang="ar-IQ" sz="2400" b="1" dirty="0">
                <a:solidFill>
                  <a:srgbClr val="FF0000"/>
                </a:solidFill>
              </a:rPr>
              <a:t>القسم الرئيسي </a:t>
            </a:r>
            <a:r>
              <a:rPr lang="ar-IQ" sz="2400" b="1" dirty="0"/>
              <a:t>: </a:t>
            </a:r>
            <a:r>
              <a:rPr lang="ar-IQ" sz="2400" dirty="0"/>
              <a:t>يبدأ الجسم بالطيران الأول الذي يكون عاليا أذا كانت زاوية الهبوط كبيرة وزاوية الدفع صغيرة كما في الشكل (2)  .أما أذا كانت زاوية الهبوط على لوحة النهوض صغيرة فزاوية الدفع تكون كبيرة وبذلك يكون الطيران الأول اقل ارتفاعا كما في الشكل (2) .وفيه تأرجح الرجلان خلفا عاليا وهما مضمومتان وممدودتان للوصول فوق المستوى الأفقي لسطح الحصان وتتحرك الذراعان إلى الإمام الأعلى ويضع الجسم خطا مستقيما مائلا ويتجه النظر إلى سطح </a:t>
            </a:r>
          </a:p>
        </p:txBody>
      </p:sp>
    </p:spTree>
    <p:extLst>
      <p:ext uri="{BB962C8B-B14F-4D97-AF65-F5344CB8AC3E}">
        <p14:creationId xmlns:p14="http://schemas.microsoft.com/office/powerpoint/2010/main" val="9532251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1775</Words>
  <Application>Microsoft Office PowerPoint</Application>
  <PresentationFormat>عرض على الشاشة (3:4)‏</PresentationFormat>
  <Paragraphs>101</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zake</dc:creator>
  <cp:lastModifiedBy>zake</cp:lastModifiedBy>
  <cp:revision>7</cp:revision>
  <dcterms:created xsi:type="dcterms:W3CDTF">2018-12-10T16:49:34Z</dcterms:created>
  <dcterms:modified xsi:type="dcterms:W3CDTF">2018-12-10T17:55:31Z</dcterms:modified>
</cp:coreProperties>
</file>